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335" r:id="rId4"/>
    <p:sldId id="333" r:id="rId5"/>
    <p:sldId id="334" r:id="rId6"/>
    <p:sldId id="340" r:id="rId7"/>
    <p:sldId id="341" r:id="rId8"/>
    <p:sldId id="327" r:id="rId9"/>
    <p:sldId id="326" r:id="rId10"/>
    <p:sldId id="328" r:id="rId11"/>
    <p:sldId id="329" r:id="rId12"/>
    <p:sldId id="331" r:id="rId13"/>
    <p:sldId id="313" r:id="rId14"/>
    <p:sldId id="342" r:id="rId15"/>
    <p:sldId id="339" r:id="rId16"/>
    <p:sldId id="336" r:id="rId17"/>
    <p:sldId id="338" r:id="rId18"/>
    <p:sldId id="337" r:id="rId19"/>
    <p:sldId id="344" r:id="rId20"/>
    <p:sldId id="346" r:id="rId21"/>
    <p:sldId id="345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08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Angsana New" panose="02020603050405020304" pitchFamily="18" charset="-34"/>
      <p:regular r:id="rId45"/>
      <p:bold r:id="rId46"/>
      <p:italic r:id="rId47"/>
      <p:boldItalic r:id="rId48"/>
    </p:embeddedFont>
    <p:embeddedFont>
      <p:font typeface="TH SarabunPSK" panose="020B0604020202020204" charset="-34"/>
      <p:regular r:id="rId49"/>
      <p:bold r:id="rId50"/>
      <p:italic r:id="rId51"/>
      <p:boldItalic r:id="rId52"/>
    </p:embeddedFont>
    <p:embeddedFont>
      <p:font typeface="Cordia New" panose="020B0304020202020204" pitchFamily="34" charset="-34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ACD340-9CC6-4850-949B-95FC38A58D6C}">
          <p14:sldIdLst>
            <p14:sldId id="256"/>
            <p14:sldId id="258"/>
            <p14:sldId id="335"/>
            <p14:sldId id="333"/>
            <p14:sldId id="334"/>
            <p14:sldId id="340"/>
            <p14:sldId id="341"/>
            <p14:sldId id="327"/>
            <p14:sldId id="326"/>
            <p14:sldId id="328"/>
            <p14:sldId id="329"/>
            <p14:sldId id="331"/>
            <p14:sldId id="313"/>
            <p14:sldId id="342"/>
            <p14:sldId id="339"/>
            <p14:sldId id="336"/>
            <p14:sldId id="338"/>
            <p14:sldId id="337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80790" autoAdjust="0"/>
  </p:normalViewPr>
  <p:slideViewPr>
    <p:cSldViewPr>
      <p:cViewPr varScale="1">
        <p:scale>
          <a:sx n="68" d="100"/>
          <a:sy n="68" d="100"/>
        </p:scale>
        <p:origin x="126" y="72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7E5AC-F6F6-4714-A6D2-BCB0EFB00FF9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D69A-3DD8-44AC-B0C7-1379074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5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8313" y="1491902"/>
            <a:ext cx="8229600" cy="3240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9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807A668-F55E-4D07-AFD4-FC1DF7BDD25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623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484981"/>
            <a:ext cx="8229600" cy="303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1578204" y="0"/>
            <a:ext cx="7565796" cy="55552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-132194"/>
            <a:ext cx="579121" cy="819914"/>
          </a:xfrm>
          <a:prstGeom prst="rect">
            <a:avLst/>
          </a:prstGeom>
        </p:spPr>
      </p:pic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762610" y="0"/>
            <a:ext cx="273963" cy="5555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1036573" y="0"/>
            <a:ext cx="273963" cy="5555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itle Placeholder 1"/>
          <p:cNvSpPr txBox="1">
            <a:spLocks/>
          </p:cNvSpPr>
          <p:nvPr userDrawn="1"/>
        </p:nvSpPr>
        <p:spPr>
          <a:xfrm>
            <a:off x="1304241" y="0"/>
            <a:ext cx="273963" cy="55552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5838"/>
            <a:ext cx="539552" cy="549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7F170-6692-442C-8051-61066ADD82B1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4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75" r:id="rId3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1298022"/>
            <a:ext cx="6858000" cy="1298327"/>
          </a:xfrm>
        </p:spPr>
        <p:txBody>
          <a:bodyPr>
            <a:noAutofit/>
          </a:bodyPr>
          <a:lstStyle/>
          <a:p>
            <a:r>
              <a:rPr lang="th-TH" sz="4000" b="1" dirty="0">
                <a:latin typeface="Kanit" panose="00000500000000000000" pitchFamily="50" charset="-34"/>
              </a:rPr>
              <a:t>เกมส์เพื่อฝึกทักษะความคิดเชิงโปรแกรมมิ่ง</a:t>
            </a:r>
            <a:endParaRPr lang="en-US" sz="4000" b="1" dirty="0">
              <a:latin typeface="Kanit" panose="00000500000000000000" pitchFamily="50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15616" y="2604242"/>
            <a:ext cx="6858000" cy="1298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Coder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6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132217B-C8C5-4811-81DA-D7C75935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แบบวางรูปภาพ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xmlns="" id="{2D4DCFD7-57BB-401F-A74A-F5B78674C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DF7945BF-AFF5-4845-BFC9-F29D1DFDB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8121F1C6-EC5E-48E4-A0F7-32D29AF50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683574"/>
            <a:ext cx="7416824" cy="34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6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195AA42-2E10-412B-A25B-DD121AF5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 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พิมพ์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xmlns="" id="{E38849C4-537D-4D53-BCDA-09ED767C3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4EF6F6D6-41A0-4FD6-8478-13265DAD90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0B1D7416-1E75-40B9-83C8-D1DAAAA5C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" y="1635646"/>
            <a:ext cx="4269566" cy="350785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xmlns="" id="{27893348-194A-48AB-AA39-612FA5201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39" y="1635646"/>
            <a:ext cx="4845631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4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63E6E14-B0FE-419E-A98D-86ABDB2A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Cordia New" panose="020B0304020202020204" pitchFamily="34" charset="-34"/>
              </a:rPr>
              <a:t>ตารางเปรียบเทียบ</a:t>
            </a:r>
            <a:endParaRPr lang="en-US" b="1" dirty="0">
              <a:latin typeface="Cordia New" panose="020B0304020202020204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xmlns="" id="{E4E5CED9-9910-432F-A53D-F2BB75E30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D0003F83-C74B-466B-AEEC-2A4FCE2D90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xmlns="" id="{68F07438-8F44-47BF-A7D6-49E1343F2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46484"/>
              </p:ext>
            </p:extLst>
          </p:nvPr>
        </p:nvGraphicFramePr>
        <p:xfrm>
          <a:off x="1196733" y="1379283"/>
          <a:ext cx="6696744" cy="32036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74186">
                  <a:extLst>
                    <a:ext uri="{9D8B030D-6E8A-4147-A177-3AD203B41FA5}">
                      <a16:colId xmlns:a16="http://schemas.microsoft.com/office/drawing/2014/main" xmlns="" val="2304086996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xmlns="" val="316415888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xmlns="" val="819070592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xmlns="" val="1454163709"/>
                    </a:ext>
                  </a:extLst>
                </a:gridCol>
              </a:tblGrid>
              <a:tr h="689737">
                <a:tc>
                  <a:txBody>
                    <a:bodyPr/>
                    <a:lstStyle/>
                    <a:p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+mj-lt"/>
                          <a:cs typeface="Cordia New" panose="020B0304020202020204" pitchFamily="34" charset="-34"/>
                        </a:rPr>
                        <a:t>Write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baseline="0" dirty="0" smtClean="0">
                          <a:latin typeface="+mj-lt"/>
                          <a:cs typeface="Cordia New" panose="020B0304020202020204" pitchFamily="34" charset="-34"/>
                        </a:rPr>
                        <a:t>Loop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+mj-lt"/>
                          <a:cs typeface="Cordia New" panose="020B0304020202020204" pitchFamily="34" charset="-34"/>
                        </a:rPr>
                        <a:t>Condition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3070540"/>
                  </a:ext>
                </a:extLst>
              </a:tr>
              <a:tr h="83796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+mj-lt"/>
                          <a:cs typeface="Cordia New" panose="020B0304020202020204" pitchFamily="34" charset="-34"/>
                        </a:rPr>
                        <a:t>Code </a:t>
                      </a:r>
                      <a:r>
                        <a:rPr lang="en-US" sz="2400" b="1" dirty="0" smtClean="0">
                          <a:latin typeface="+mj-lt"/>
                          <a:cs typeface="Cordia New" panose="020B0304020202020204" pitchFamily="34" charset="-34"/>
                        </a:rPr>
                        <a:t>Combat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7078301"/>
                  </a:ext>
                </a:extLst>
              </a:tr>
              <a:tr h="83796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+mj-lt"/>
                          <a:cs typeface="Cordia New" panose="020B0304020202020204" pitchFamily="34" charset="-34"/>
                        </a:rPr>
                        <a:t>Vim </a:t>
                      </a:r>
                      <a:r>
                        <a:rPr lang="en-US" sz="2400" b="1" dirty="0" smtClean="0">
                          <a:latin typeface="+mj-lt"/>
                          <a:cs typeface="Cordia New" panose="020B0304020202020204" pitchFamily="34" charset="-34"/>
                        </a:rPr>
                        <a:t>Adventure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7459325"/>
                  </a:ext>
                </a:extLst>
              </a:tr>
              <a:tr h="837963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+mj-lt"/>
                          <a:cs typeface="Cordia New" panose="020B0304020202020204" pitchFamily="34" charset="-34"/>
                        </a:rPr>
                        <a:t>Rudy </a:t>
                      </a:r>
                      <a:r>
                        <a:rPr lang="en-US" sz="2400" b="1" dirty="0" smtClean="0">
                          <a:latin typeface="+mj-lt"/>
                          <a:cs typeface="Cordia New" panose="020B0304020202020204" pitchFamily="34" charset="-34"/>
                        </a:rPr>
                        <a:t>Warrior</a:t>
                      </a:r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latin typeface="+mj-lt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0758777"/>
                  </a:ext>
                </a:extLst>
              </a:tr>
            </a:tbl>
          </a:graphicData>
        </a:graphic>
      </p:graphicFrame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xmlns="" id="{14BDEDAB-C671-4822-9149-29A46C7A0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75" y="3971238"/>
            <a:ext cx="504552" cy="504552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xmlns="" id="{A62F09A9-969F-47EA-9547-A9436DAE9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9" y="3127654"/>
            <a:ext cx="504552" cy="504552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xmlns="" id="{36C4549D-9D04-4E81-B105-CD431F2B3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75" y="3133578"/>
            <a:ext cx="504552" cy="504552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xmlns="" id="{9137F0F6-93DE-42E0-B584-433C1AFD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8" y="2217836"/>
            <a:ext cx="491233" cy="503829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xmlns="" id="{D102FA45-7C33-49D3-BC7B-576B4A2FE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9" y="3971238"/>
            <a:ext cx="491233" cy="503829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xmlns="" id="{03410FA0-894C-4D03-BC97-AF64A132A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77" y="3971961"/>
            <a:ext cx="491233" cy="503829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xmlns="" id="{1D26D531-B44E-4DF5-81BD-817F130DE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14" y="3128377"/>
            <a:ext cx="504552" cy="504552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xmlns="" id="{500A802D-7FCE-4194-BF65-2665B09EE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80" y="2217113"/>
            <a:ext cx="491233" cy="503829"/>
          </a:xfrm>
          <a:prstGeom prst="rect">
            <a:avLst/>
          </a:prstGeom>
        </p:spPr>
      </p:pic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xmlns="" id="{36C4549D-9D04-4E81-B105-CD431F2B3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64" y="2217113"/>
            <a:ext cx="504552" cy="504552"/>
          </a:xfrm>
          <a:prstGeom prst="rect">
            <a:avLst/>
          </a:prstGeom>
        </p:spPr>
      </p:pic>
      <p:pic>
        <p:nvPicPr>
          <p:cNvPr id="23" name="รูปภาพ 20">
            <a:extLst>
              <a:ext uri="{FF2B5EF4-FFF2-40B4-BE49-F238E27FC236}">
                <a16:creationId xmlns:a16="http://schemas.microsoft.com/office/drawing/2014/main" xmlns="" id="{500A802D-7FCE-4194-BF65-2665B09EE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5" y="2217836"/>
            <a:ext cx="491233" cy="503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7395" y="16673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7196" y="1411720"/>
            <a:ext cx="56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1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</a:t>
            </a:r>
            <a:r>
              <a:rPr lang="th-TH" b="1" dirty="0" smtClean="0">
                <a:latin typeface="TH SarabunPSK" panose="020B0500040200020003" pitchFamily="34" charset="-34"/>
              </a:rPr>
              <a:t>การพัฒนา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7544" y="1496332"/>
            <a:ext cx="8229600" cy="3240088"/>
          </a:xfrm>
        </p:spPr>
        <p:txBody>
          <a:bodyPr>
            <a:normAutofit/>
          </a:bodyPr>
          <a:lstStyle/>
          <a:p>
            <a:r>
              <a:rPr lang="th-TH" sz="2800" dirty="0" smtClean="0">
                <a:latin typeface="Calibri" panose="020F0502020204030204" pitchFamily="34" charset="0"/>
              </a:rPr>
              <a:t>ภาษาที่ให้ผู้เล่นพิมพ์โค้ดเป็นภาษาที่กำหนดขึ้นมาเอง</a:t>
            </a:r>
            <a:endParaRPr lang="th-TH" sz="2800" dirty="0" smtClean="0">
              <a:latin typeface="Calibri" panose="020F0502020204030204" pitchFamily="34" charset="0"/>
            </a:endParaRPr>
          </a:p>
          <a:p>
            <a:r>
              <a:rPr lang="th-TH" sz="2800" dirty="0" smtClean="0">
                <a:latin typeface="Calibri" panose="020F0502020204030204" pitchFamily="34" charset="0"/>
              </a:rPr>
              <a:t>การนำ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800" dirty="0" smtClean="0">
                <a:latin typeface="Calibri" panose="020F0502020204030204" pitchFamily="34" charset="0"/>
              </a:rPr>
              <a:t>จากผู้เล่น</a:t>
            </a:r>
            <a:r>
              <a:rPr lang="th-TH" sz="2800" dirty="0" smtClean="0">
                <a:latin typeface="Calibri" panose="020F0502020204030204" pitchFamily="34" charset="0"/>
              </a:rPr>
              <a:t>ไปแสดงผลบนหน้าจอ</a:t>
            </a:r>
            <a:endParaRPr lang="en-US" sz="2800" dirty="0" smtClean="0">
              <a:latin typeface="Calibri" panose="020F0502020204030204" pitchFamily="34" charset="0"/>
            </a:endParaRPr>
          </a:p>
          <a:p>
            <a:pPr lvl="1"/>
            <a:r>
              <a:rPr lang="th-TH" sz="2400" dirty="0" smtClean="0">
                <a:latin typeface="Calibri" panose="020F0502020204030204" pitchFamily="34" charset="0"/>
              </a:rPr>
              <a:t>รับ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400" dirty="0" smtClean="0">
                <a:latin typeface="Calibri" panose="020F0502020204030204" pitchFamily="34" charset="0"/>
              </a:rPr>
              <a:t>จากผู้เล่น แล้วทำการค้นหาคำที่กำหนดว่าส่วนไหนเป็น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2400" dirty="0" smtClean="0">
                <a:latin typeface="Calibri" panose="020F0502020204030204" pitchFamily="34" charset="0"/>
              </a:rPr>
              <a:t>และ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7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7544" y="1496332"/>
            <a:ext cx="8229600" cy="324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dirty="0" smtClean="0">
                <a:latin typeface="Calibri" panose="020F0502020204030204" pitchFamily="34" charset="0"/>
              </a:rPr>
              <a:t>ภาพรวมการทำงาน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710" y="1985798"/>
            <a:ext cx="145642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Recieve 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1060" y="1922715"/>
            <a:ext cx="153375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Input to String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35739" y="1919090"/>
            <a:ext cx="136127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Cut another </a:t>
            </a:r>
          </a:p>
          <a:p>
            <a:r>
              <a:rPr lang="en-US" dirty="0" smtClean="0"/>
              <a:t>noise String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9361" y="1919090"/>
            <a:ext cx="153926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String to 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59555" y="1919090"/>
            <a:ext cx="154016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Parse to Token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77279" y="2822741"/>
            <a:ext cx="142244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Token to Line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54896" y="2921306"/>
            <a:ext cx="15348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Run by Line[n]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62934" y="2860205"/>
            <a:ext cx="13933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Push Line[n] </a:t>
            </a:r>
          </a:p>
          <a:p>
            <a:r>
              <a:rPr lang="en-US" dirty="0" smtClean="0"/>
              <a:t>to Stack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513" y="3019183"/>
            <a:ext cx="20769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Execute top of Stack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1922" y="3884820"/>
            <a:ext cx="15342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Show execute </a:t>
            </a:r>
          </a:p>
          <a:p>
            <a:r>
              <a:rPr lang="en-US" dirty="0" smtClean="0"/>
              <a:t>to display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00544" y="4078422"/>
            <a:ext cx="17042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Pop top of Stack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580134" y="2170464"/>
            <a:ext cx="210926" cy="75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1"/>
          </p:cNvCxnSpPr>
          <p:nvPr/>
        </p:nvCxnSpPr>
        <p:spPr>
          <a:xfrm flipV="1">
            <a:off x="3324813" y="2242256"/>
            <a:ext cx="210926" cy="3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>
            <a:off x="4897009" y="2242256"/>
            <a:ext cx="312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  <a:endCxn id="10" idx="1"/>
          </p:cNvCxnSpPr>
          <p:nvPr/>
        </p:nvCxnSpPr>
        <p:spPr>
          <a:xfrm>
            <a:off x="6748629" y="2242256"/>
            <a:ext cx="2109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1" idx="0"/>
          </p:cNvCxnSpPr>
          <p:nvPr/>
        </p:nvCxnSpPr>
        <p:spPr>
          <a:xfrm>
            <a:off x="7729638" y="2565421"/>
            <a:ext cx="58862" cy="2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1"/>
            <a:endCxn id="12" idx="3"/>
          </p:cNvCxnSpPr>
          <p:nvPr/>
        </p:nvCxnSpPr>
        <p:spPr>
          <a:xfrm flipH="1" flipV="1">
            <a:off x="6689740" y="3105972"/>
            <a:ext cx="387539" cy="39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1"/>
            <a:endCxn id="13" idx="3"/>
          </p:cNvCxnSpPr>
          <p:nvPr/>
        </p:nvCxnSpPr>
        <p:spPr>
          <a:xfrm flipH="1">
            <a:off x="4856264" y="3105972"/>
            <a:ext cx="298632" cy="7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14" idx="3"/>
          </p:cNvCxnSpPr>
          <p:nvPr/>
        </p:nvCxnSpPr>
        <p:spPr>
          <a:xfrm flipH="1">
            <a:off x="2631492" y="3183371"/>
            <a:ext cx="831442" cy="20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2"/>
            <a:endCxn id="15" idx="0"/>
          </p:cNvCxnSpPr>
          <p:nvPr/>
        </p:nvCxnSpPr>
        <p:spPr>
          <a:xfrm>
            <a:off x="1593003" y="3388515"/>
            <a:ext cx="26052" cy="496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3"/>
            <a:endCxn id="16" idx="1"/>
          </p:cNvCxnSpPr>
          <p:nvPr/>
        </p:nvCxnSpPr>
        <p:spPr>
          <a:xfrm>
            <a:off x="2386188" y="4207986"/>
            <a:ext cx="414356" cy="55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39" idx="1"/>
          </p:cNvCxnSpPr>
          <p:nvPr/>
        </p:nvCxnSpPr>
        <p:spPr>
          <a:xfrm flipV="1">
            <a:off x="4504793" y="4231752"/>
            <a:ext cx="563331" cy="3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124" y="4047086"/>
            <a:ext cx="13106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If(Line[last])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39" idx="0"/>
            <a:endCxn id="12" idx="2"/>
          </p:cNvCxnSpPr>
          <p:nvPr/>
        </p:nvCxnSpPr>
        <p:spPr>
          <a:xfrm flipV="1">
            <a:off x="5723432" y="3290638"/>
            <a:ext cx="198886" cy="75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71770" y="4023319"/>
            <a:ext cx="54053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39" idx="3"/>
            <a:endCxn id="49" idx="1"/>
          </p:cNvCxnSpPr>
          <p:nvPr/>
        </p:nvCxnSpPr>
        <p:spPr>
          <a:xfrm flipV="1">
            <a:off x="6378739" y="4207985"/>
            <a:ext cx="1193031" cy="23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22371" y="345473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744170" y="42181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68144" y="2211710"/>
            <a:ext cx="1559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attack</a:t>
            </a:r>
            <a:r>
              <a:rPr lang="en-US" sz="3200" dirty="0" smtClean="0"/>
              <a:t>()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5339566" y="322937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965755" y="2761865"/>
            <a:ext cx="935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1" idx="0"/>
          </p:cNvCxnSpPr>
          <p:nvPr/>
        </p:nvCxnSpPr>
        <p:spPr>
          <a:xfrm flipV="1">
            <a:off x="5808797" y="276186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209753" y="276088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487167" y="3232172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49" name="Straight Connector 48"/>
          <p:cNvCxnSpPr>
            <a:stCxn id="48" idx="0"/>
          </p:cNvCxnSpPr>
          <p:nvPr/>
        </p:nvCxnSpPr>
        <p:spPr>
          <a:xfrm flipH="1" flipV="1">
            <a:off x="7286668" y="2775773"/>
            <a:ext cx="480653" cy="456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1509" y="2211710"/>
            <a:ext cx="2093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walk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3200" dirty="0" smtClean="0"/>
              <a:t>)</a:t>
            </a:r>
            <a:r>
              <a:rPr lang="en-US" sz="3200" dirty="0"/>
              <a:t>;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142931" y="322937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769120" y="2761865"/>
            <a:ext cx="7920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</p:cNvCxnSpPr>
          <p:nvPr/>
        </p:nvCxnSpPr>
        <p:spPr>
          <a:xfrm flipV="1">
            <a:off x="1612162" y="276186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70401" y="2761865"/>
            <a:ext cx="7418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1336" y="3244701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27" name="Straight Connector 26"/>
          <p:cNvCxnSpPr>
            <a:stCxn id="26" idx="0"/>
          </p:cNvCxnSpPr>
          <p:nvPr/>
        </p:nvCxnSpPr>
        <p:spPr>
          <a:xfrm flipV="1">
            <a:off x="2933098" y="2761864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05372" y="276186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74515" y="3233152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31" name="Straight Connector 30"/>
          <p:cNvCxnSpPr>
            <a:stCxn id="30" idx="0"/>
          </p:cNvCxnSpPr>
          <p:nvPr/>
        </p:nvCxnSpPr>
        <p:spPr>
          <a:xfrm flipH="1" flipV="1">
            <a:off x="3601783" y="2765640"/>
            <a:ext cx="652886" cy="467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74153" y="1709448"/>
            <a:ext cx="18547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w,a,l,k,(,r,i,g,h,t,),;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92178" y="1715925"/>
            <a:ext cx="14880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walk,(,right,),;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97189" y="1711467"/>
            <a:ext cx="26487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S,walk(right),</a:t>
            </a:r>
            <a:r>
              <a:rPr lang="en-US" dirty="0"/>
              <a:t> </a:t>
            </a:r>
            <a:r>
              <a:rPr lang="en-US" dirty="0" smtClean="0"/>
              <a:t>walk(right),E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58142" y="1376182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9578" y="1379959"/>
            <a:ext cx="73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1678" y="1377143"/>
            <a:ext cx="57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7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67370" y="1536603"/>
            <a:ext cx="2420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while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en-US" sz="3200" dirty="0" smtClean="0"/>
              <a:t>){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938792" y="2554269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64981" y="2086758"/>
            <a:ext cx="8617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2408023" y="2086758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11100" y="2082440"/>
            <a:ext cx="87752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47197" y="2569594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3728959" y="2086757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60509" y="2082440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41771" y="1351937"/>
            <a:ext cx="6493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>
            <a:off x="4719214" y="1721269"/>
            <a:ext cx="747218" cy="36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59194" y="3359107"/>
            <a:ext cx="31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}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719214" y="390865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29081" y="4384259"/>
            <a:ext cx="5773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0"/>
          </p:cNvCxnSpPr>
          <p:nvPr/>
        </p:nvCxnSpPr>
        <p:spPr>
          <a:xfrm flipH="1" flipV="1">
            <a:off x="4793666" y="3908655"/>
            <a:ext cx="324072" cy="47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88024" y="2211710"/>
            <a:ext cx="176881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* Do Something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walk(up);</a:t>
            </a:r>
          </a:p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alk(right);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*/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8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351832" y="3150367"/>
            <a:ext cx="68159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51832" y="2039192"/>
            <a:ext cx="72635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18" name="Straight Connector 17"/>
          <p:cNvCxnSpPr>
            <a:stCxn id="24" idx="1"/>
            <a:endCxn id="40" idx="3"/>
          </p:cNvCxnSpPr>
          <p:nvPr/>
        </p:nvCxnSpPr>
        <p:spPr>
          <a:xfrm flipH="1" flipV="1">
            <a:off x="5264900" y="2573783"/>
            <a:ext cx="1086932" cy="76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1"/>
            <a:endCxn id="40" idx="3"/>
          </p:cNvCxnSpPr>
          <p:nvPr/>
        </p:nvCxnSpPr>
        <p:spPr>
          <a:xfrm flipH="1">
            <a:off x="5264900" y="2223858"/>
            <a:ext cx="1086932" cy="34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85686" y="2281395"/>
            <a:ext cx="2279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3200" dirty="0" smtClean="0"/>
              <a:t>)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2457108" y="3299061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3083297" y="2831550"/>
            <a:ext cx="935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1" idx="0"/>
          </p:cNvCxnSpPr>
          <p:nvPr/>
        </p:nvCxnSpPr>
        <p:spPr>
          <a:xfrm flipV="1">
            <a:off x="2926339" y="2831550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36923" y="2831550"/>
            <a:ext cx="789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65513" y="3314386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46" name="Straight Connector 45"/>
          <p:cNvCxnSpPr>
            <a:stCxn id="45" idx="0"/>
          </p:cNvCxnSpPr>
          <p:nvPr/>
        </p:nvCxnSpPr>
        <p:spPr>
          <a:xfrm flipV="1">
            <a:off x="4247275" y="2831549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011278" y="2831549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88692" y="3302837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49" name="Straight Connector 48"/>
          <p:cNvCxnSpPr>
            <a:stCxn id="48" idx="0"/>
          </p:cNvCxnSpPr>
          <p:nvPr/>
        </p:nvCxnSpPr>
        <p:spPr>
          <a:xfrm flipH="1" flipV="1">
            <a:off x="5088193" y="2846438"/>
            <a:ext cx="480653" cy="456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8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0038" y="149163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if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3200" dirty="0" smtClean="0"/>
              <a:t>)){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51460" y="250929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77649" y="2041785"/>
            <a:ext cx="1833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920691" y="204178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52716" y="2037467"/>
            <a:ext cx="15485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9865" y="2524621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2241627" y="2041784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88460" y="2035146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1041" y="1315376"/>
            <a:ext cx="6493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>
            <a:off x="3358484" y="1684708"/>
            <a:ext cx="747218" cy="36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90953" y="3314134"/>
            <a:ext cx="31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}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350973" y="3863681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60840" y="4339286"/>
            <a:ext cx="5773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0"/>
          </p:cNvCxnSpPr>
          <p:nvPr/>
        </p:nvCxnSpPr>
        <p:spPr>
          <a:xfrm flipH="1" flipV="1">
            <a:off x="3425425" y="3863682"/>
            <a:ext cx="324072" cy="47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19783" y="2166737"/>
            <a:ext cx="176881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* Do Something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walk(up);</a:t>
            </a:r>
          </a:p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alk(right);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*/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66165" y="1315376"/>
            <a:ext cx="241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if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3200" dirty="0" smtClean="0"/>
              <a:t>))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135329" y="1858028"/>
            <a:ext cx="16518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0871" y="2400527"/>
            <a:ext cx="68159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116512" y="3219822"/>
            <a:ext cx="72635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18" name="Straight Connector 17"/>
          <p:cNvCxnSpPr>
            <a:stCxn id="24" idx="0"/>
          </p:cNvCxnSpPr>
          <p:nvPr/>
        </p:nvCxnSpPr>
        <p:spPr>
          <a:xfrm flipV="1">
            <a:off x="6051670" y="1858297"/>
            <a:ext cx="835827" cy="54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</p:cNvCxnSpPr>
          <p:nvPr/>
        </p:nvCxnSpPr>
        <p:spPr>
          <a:xfrm flipH="1" flipV="1">
            <a:off x="6887497" y="1858297"/>
            <a:ext cx="592192" cy="136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1"/>
            <a:endCxn id="32" idx="3"/>
          </p:cNvCxnSpPr>
          <p:nvPr/>
        </p:nvCxnSpPr>
        <p:spPr>
          <a:xfrm flipH="1">
            <a:off x="5188601" y="2585193"/>
            <a:ext cx="522270" cy="181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1"/>
            <a:endCxn id="19" idx="3"/>
          </p:cNvCxnSpPr>
          <p:nvPr/>
        </p:nvCxnSpPr>
        <p:spPr>
          <a:xfrm flipH="1">
            <a:off x="3605463" y="3404488"/>
            <a:ext cx="3511049" cy="202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0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58565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8313" y="555526"/>
            <a:ext cx="8228831" cy="41764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h-TH" sz="2800" b="1" dirty="0" smtClean="0">
                <a:latin typeface="Calibri" panose="020F0502020204030204" pitchFamily="34" charset="0"/>
              </a:rPr>
              <a:t>สมาชิก</a:t>
            </a:r>
          </a:p>
          <a:p>
            <a:pPr marL="0" indent="0">
              <a:buNone/>
            </a:pPr>
            <a:r>
              <a:rPr lang="th-TH" sz="2800" b="1" dirty="0">
                <a:latin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นาย </a:t>
            </a:r>
            <a:r>
              <a:rPr lang="th-TH" sz="2800" dirty="0">
                <a:latin typeface="Calibri" panose="020F0502020204030204" pitchFamily="34" charset="0"/>
              </a:rPr>
              <a:t>จิร</a:t>
            </a:r>
            <a:r>
              <a:rPr lang="th-TH" sz="2800" dirty="0" smtClean="0">
                <a:latin typeface="Calibri" panose="020F0502020204030204" pitchFamily="34" charset="0"/>
              </a:rPr>
              <a:t>พัชร์	เหลือง</a:t>
            </a:r>
            <a:r>
              <a:rPr lang="th-TH" sz="2800" dirty="0">
                <a:latin typeface="Calibri" panose="020F0502020204030204" pitchFamily="34" charset="0"/>
              </a:rPr>
              <a:t>รุ่ง</a:t>
            </a:r>
            <a:r>
              <a:rPr lang="th-TH" sz="2800" dirty="0" smtClean="0">
                <a:latin typeface="Calibri" panose="020F0502020204030204" pitchFamily="34" charset="0"/>
              </a:rPr>
              <a:t>เกียรติ	5930300143</a:t>
            </a:r>
            <a:endParaRPr lang="th-TH" sz="2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th-TH" sz="2800" dirty="0">
                <a:latin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นาย </a:t>
            </a:r>
            <a:r>
              <a:rPr lang="th-TH" sz="2800" dirty="0">
                <a:latin typeface="Calibri" panose="020F0502020204030204" pitchFamily="34" charset="0"/>
              </a:rPr>
              <a:t>อติ</a:t>
            </a:r>
            <a:r>
              <a:rPr lang="th-TH" sz="2800" dirty="0" smtClean="0">
                <a:latin typeface="Calibri" panose="020F0502020204030204" pitchFamily="34" charset="0"/>
              </a:rPr>
              <a:t>วิชญ์	ม่วงศร		5930300968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th-TH" sz="2800" b="1" dirty="0" smtClean="0">
                <a:latin typeface="Calibri" panose="020F0502020204030204" pitchFamily="34" charset="0"/>
              </a:rPr>
              <a:t>อาจารย์</a:t>
            </a:r>
            <a:r>
              <a:rPr lang="th-TH" sz="2800" b="1" dirty="0">
                <a:latin typeface="Calibri" panose="020F0502020204030204" pitchFamily="34" charset="0"/>
              </a:rPr>
              <a:t>ที่ปรึกษา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800" dirty="0">
                <a:latin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อาจารย์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2800" dirty="0" smtClean="0">
                <a:latin typeface="Calibri" panose="020F0502020204030204" pitchFamily="34" charset="0"/>
              </a:rPr>
              <a:t>อดิศักดิ์	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สุภีสุน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th-TH" sz="2800" b="1" dirty="0" smtClean="0">
                <a:latin typeface="Calibri" panose="020F0502020204030204" pitchFamily="34" charset="0"/>
              </a:rPr>
              <a:t>กรรมการ</a:t>
            </a:r>
          </a:p>
          <a:p>
            <a:pPr marL="0" indent="0">
              <a:buNone/>
            </a:pPr>
            <a:r>
              <a:rPr lang="th-TH" sz="2800" b="1" dirty="0" smtClean="0">
                <a:latin typeface="Calibri" panose="020F0502020204030204" pitchFamily="34" charset="0"/>
              </a:rPr>
              <a:t>	</a:t>
            </a:r>
            <a:r>
              <a:rPr lang="th-TH" sz="2800" dirty="0">
                <a:latin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อาจารย์</a:t>
            </a:r>
            <a:r>
              <a:rPr lang="th-TH" sz="2800" dirty="0" smtClean="0">
                <a:latin typeface="Calibri" panose="020F0502020204030204" pitchFamily="34" charset="0"/>
              </a:rPr>
              <a:t> กรวิทย์</a:t>
            </a:r>
          </a:p>
          <a:p>
            <a:pPr marL="0" indent="0">
              <a:buNone/>
            </a:pPr>
            <a:r>
              <a:rPr lang="th-TH" sz="2800" b="1" dirty="0">
                <a:latin typeface="Calibri" panose="020F0502020204030204" pitchFamily="34" charset="0"/>
              </a:rPr>
              <a:t>	</a:t>
            </a:r>
            <a:r>
              <a:rPr lang="th-TH" sz="2800" dirty="0">
                <a:latin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th-TH" sz="2800" dirty="0" smtClean="0">
                <a:latin typeface="Calibri" panose="020F0502020204030204" pitchFamily="34" charset="0"/>
              </a:rPr>
              <a:t>อาจารย์ อนันต์</a:t>
            </a:r>
            <a:endParaRPr lang="en-U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8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390186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681080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401331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5433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345767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06626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66248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406728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332289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97447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ที่มาและปัญหา</a:t>
            </a:r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h-TH" sz="2800" dirty="0">
                <a:latin typeface="Calibri" panose="020F0502020204030204" pitchFamily="34" charset="0"/>
              </a:rPr>
              <a:t>พบว่านิสิตที่เพิ่งเข้ามาเรียนส่วนใหญ่มีผลสอบวิชาโปรแกรมมิ่ง</a:t>
            </a:r>
            <a:r>
              <a:rPr lang="th-TH" sz="2800" dirty="0" smtClean="0">
                <a:latin typeface="Calibri" panose="020F0502020204030204" pitchFamily="34" charset="0"/>
              </a:rPr>
              <a:t>น้อย เนื่องจาก </a:t>
            </a:r>
          </a:p>
          <a:p>
            <a:pPr lvl="1"/>
            <a:r>
              <a:rPr lang="th-TH" sz="2400" dirty="0" smtClean="0">
                <a:latin typeface="Calibri" panose="020F0502020204030204" pitchFamily="34" charset="0"/>
              </a:rPr>
              <a:t>ยัง</a:t>
            </a:r>
            <a:r>
              <a:rPr lang="th-TH" sz="2400" dirty="0">
                <a:latin typeface="Calibri" panose="020F0502020204030204" pitchFamily="34" charset="0"/>
              </a:rPr>
              <a:t>ไม่มีความรู้พื้นฐานเกี่ยวกับวิชาโปรแกรม</a:t>
            </a:r>
            <a:r>
              <a:rPr lang="th-TH" sz="2400" dirty="0" smtClean="0">
                <a:latin typeface="Calibri" panose="020F0502020204030204" pitchFamily="34" charset="0"/>
              </a:rPr>
              <a:t>มิ่ง</a:t>
            </a:r>
          </a:p>
          <a:p>
            <a:pPr lvl="2"/>
            <a:r>
              <a:rPr lang="th-TH" sz="2000" dirty="0" smtClean="0">
                <a:latin typeface="Calibri" panose="020F0502020204030204" pitchFamily="34" charset="0"/>
              </a:rPr>
              <a:t>จาก [1]พบว่ามีนิสิตปี 2546 สอบผ่านร้อยละ 20.75</a:t>
            </a:r>
          </a:p>
          <a:p>
            <a:pPr lvl="1"/>
            <a:r>
              <a:rPr lang="th-TH" sz="2400" dirty="0" smtClean="0">
                <a:latin typeface="Calibri" panose="020F0502020204030204" pitchFamily="34" charset="0"/>
              </a:rPr>
              <a:t>การ</a:t>
            </a:r>
            <a:r>
              <a:rPr lang="th-TH" sz="2400" dirty="0">
                <a:latin typeface="Calibri" panose="020F0502020204030204" pitchFamily="34" charset="0"/>
              </a:rPr>
              <a:t>เรียนในชั้นเรียนปกติมีความน่าเบื่อ</a:t>
            </a:r>
          </a:p>
          <a:p>
            <a:pPr lvl="2"/>
            <a:r>
              <a:rPr lang="th-TH" sz="2000" dirty="0" smtClean="0">
                <a:latin typeface="Calibri" panose="020F0502020204030204" pitchFamily="34" charset="0"/>
              </a:rPr>
              <a:t>จาก [2]พบ</a:t>
            </a:r>
            <a:r>
              <a:rPr lang="th-TH" sz="2000" dirty="0">
                <a:latin typeface="Calibri" panose="020F0502020204030204" pitchFamily="34" charset="0"/>
              </a:rPr>
              <a:t>ผู้เรียนบอกว่า ความสนุกและความสุขมีผลต่อการ</a:t>
            </a:r>
            <a:r>
              <a:rPr lang="th-TH" sz="2000" dirty="0" smtClean="0">
                <a:latin typeface="Calibri" panose="020F0502020204030204" pitchFamily="34" charset="0"/>
              </a:rPr>
              <a:t>เรียน</a:t>
            </a:r>
            <a:endParaRPr lang="th-TH" sz="20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107" y="3679107"/>
            <a:ext cx="523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[1]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การศึกษาผลสัมฤทธิ์โครงการเตรียมความพร้อมทางด้านคอมพิวเตอร์ของนักศึกษาใหม่ คณะวิทยาศาสตร์และเทคโนโลยี มหาวิทยาลัยกรุงเทพ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E8A29A08-28A8-4E5F-B0CA-BD3E124C60F3}"/>
              </a:ext>
            </a:extLst>
          </p:cNvPr>
          <p:cNvSpPr txBox="1"/>
          <p:nvPr/>
        </p:nvSpPr>
        <p:spPr>
          <a:xfrm>
            <a:off x="3873126" y="4352164"/>
            <a:ext cx="426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[2]The impact of fun and enjoyment on adult’s learning</a:t>
            </a:r>
          </a:p>
        </p:txBody>
      </p:sp>
    </p:spTree>
    <p:extLst>
      <p:ext uri="{BB962C8B-B14F-4D97-AF65-F5344CB8AC3E}">
        <p14:creationId xmlns:p14="http://schemas.microsoft.com/office/powerpoint/2010/main" val="268849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53616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973598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54637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4115300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419895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625151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552149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2177120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  <a:cs typeface="+mn-cs"/>
              </a:rPr>
              <a:t>ขอบเขตของโครงงาน</a:t>
            </a:r>
            <a:endParaRPr lang="en-US" b="1" dirty="0">
              <a:latin typeface="TH SarabunPSK" panose="020B0500040200020003" pitchFamily="34" charset="-34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67544" y="1362085"/>
            <a:ext cx="8229600" cy="3240088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+mj-lt"/>
              </a:rPr>
              <a:t>เกมคอมพิวเตอร์สามารถเล่นได้บนระบบ </a:t>
            </a:r>
            <a:r>
              <a:rPr lang="en-US" sz="2800" dirty="0">
                <a:latin typeface="+mj-lt"/>
              </a:rPr>
              <a:t>Window 10</a:t>
            </a:r>
            <a:endParaRPr lang="th-TH" sz="2800" dirty="0">
              <a:latin typeface="+mj-lt"/>
            </a:endParaRPr>
          </a:p>
          <a:p>
            <a:r>
              <a:rPr lang="th-TH" sz="2800" dirty="0">
                <a:latin typeface="+mj-lt"/>
              </a:rPr>
              <a:t>เกมไม่สามารถ</a:t>
            </a:r>
            <a:r>
              <a:rPr lang="th-TH" sz="2800" dirty="0" smtClean="0">
                <a:latin typeface="+mj-lt"/>
              </a:rPr>
              <a:t>เล่นบนโทรศัพท์ </a:t>
            </a:r>
            <a:r>
              <a:rPr lang="en-US" sz="2800" dirty="0">
                <a:latin typeface="+mj-lt"/>
              </a:rPr>
              <a:t>IOS, Android, Linux </a:t>
            </a:r>
            <a:endParaRPr lang="th-TH" sz="2800" dirty="0">
              <a:latin typeface="+mj-lt"/>
            </a:endParaRPr>
          </a:p>
          <a:p>
            <a:r>
              <a:rPr lang="th-TH" sz="2800" dirty="0">
                <a:latin typeface="+mj-lt"/>
              </a:rPr>
              <a:t>เกมจะให้ความรู้แค่คำสั่งเบื่องต้น  </a:t>
            </a:r>
            <a:r>
              <a:rPr lang="en-US" sz="2800" dirty="0" smtClean="0">
                <a:latin typeface="+mj-lt"/>
              </a:rPr>
              <a:t>if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smtClean="0">
                <a:latin typeface="+mj-lt"/>
              </a:rPr>
              <a:t>while </a:t>
            </a:r>
            <a:endParaRPr lang="th-TH" sz="2800" dirty="0">
              <a:latin typeface="+mj-lt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681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67544" y="3910013"/>
            <a:ext cx="8229600" cy="857250"/>
          </a:xfrm>
        </p:spPr>
        <p:txBody>
          <a:bodyPr>
            <a:normAutofit/>
          </a:bodyPr>
          <a:lstStyle/>
          <a:p>
            <a:r>
              <a:rPr lang="th-TH" dirty="0">
                <a:cs typeface="Cordia New" panose="020B0304020202020204" pitchFamily="34" charset="-34"/>
              </a:rPr>
              <a:t>เรียน + ความสุข </a:t>
            </a:r>
            <a:r>
              <a:rPr lang="en-US" dirty="0">
                <a:cs typeface="Cordia New" panose="020B0304020202020204" pitchFamily="34" charset="-34"/>
              </a:rPr>
              <a:t>= </a:t>
            </a:r>
            <a:r>
              <a:rPr lang="th-TH" dirty="0">
                <a:cs typeface="Cordia New" panose="020B0304020202020204" pitchFamily="34" charset="-34"/>
              </a:rPr>
              <a:t>การเรียนรู้อย่างมีประสิทธิภาพ</a:t>
            </a:r>
            <a:endParaRPr lang="en-US" dirty="0">
              <a:cs typeface="Cordia New" panose="020B0304020202020204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à¸à¸¥à¸à¸²à¸£à¸à¹à¸à¸«à¸²à¸£à¸¹à¸à¸ à¸²à¸à¸ªà¸³à¸«à¸£à¸±à¸ student play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59" y="2220819"/>
            <a:ext cx="2559488" cy="14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à¸à¸¥à¸à¸²à¸£à¸à¹à¸à¸«à¸²à¸£à¸¹à¸à¸ à¸²à¸à¸ªà¸³à¸«à¸£à¸±à¸ student learn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" y="983280"/>
            <a:ext cx="3699892" cy="24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2048" y="198574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เรียน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9300" y="271409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ความสุข</a:t>
            </a:r>
            <a:endParaRPr lang="en-US" dirty="0"/>
          </a:p>
        </p:txBody>
      </p:sp>
      <p:pic>
        <p:nvPicPr>
          <p:cNvPr id="1039" name="Picture 15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9124" y="762605"/>
            <a:ext cx="2070180" cy="13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259869" y="1220563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เครียด</a:t>
            </a:r>
            <a:endParaRPr lang="en-US" sz="2400" dirty="0"/>
          </a:p>
        </p:txBody>
      </p:sp>
      <p:cxnSp>
        <p:nvCxnSpPr>
          <p:cNvPr id="25" name="Straight Connector 24"/>
          <p:cNvCxnSpPr>
            <a:stCxn id="21" idx="1"/>
            <a:endCxn id="13" idx="3"/>
          </p:cNvCxnSpPr>
          <p:nvPr/>
        </p:nvCxnSpPr>
        <p:spPr>
          <a:xfrm flipH="1">
            <a:off x="4547083" y="1451396"/>
            <a:ext cx="712786" cy="765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3"/>
            <a:endCxn id="14" idx="1"/>
          </p:cNvCxnSpPr>
          <p:nvPr/>
        </p:nvCxnSpPr>
        <p:spPr>
          <a:xfrm>
            <a:off x="4547083" y="2216577"/>
            <a:ext cx="622217" cy="728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3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แนวคิดและวิธีการแก้ปัญหา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h-TH" sz="2800" dirty="0">
                <a:latin typeface="+mj-lt"/>
                <a:cs typeface="Cordia New" panose="020B0304020202020204" pitchFamily="34" charset="-34"/>
              </a:rPr>
              <a:t>เพื่อแก้ปัญหาการ </a:t>
            </a:r>
            <a:r>
              <a:rPr lang="th-TH" sz="2800" dirty="0">
                <a:solidFill>
                  <a:schemeClr val="accent6">
                    <a:lumMod val="75000"/>
                  </a:schemeClr>
                </a:solidFill>
                <a:latin typeface="+mj-lt"/>
                <a:cs typeface="Cordia New" panose="020B0304020202020204" pitchFamily="34" charset="-34"/>
              </a:rPr>
              <a:t>“โปรแกรมมิ่งไม่ได้” </a:t>
            </a:r>
            <a:r>
              <a:rPr lang="th-TH" sz="2800" dirty="0">
                <a:latin typeface="+mj-lt"/>
                <a:cs typeface="Cordia New" panose="020B0304020202020204" pitchFamily="34" charset="-34"/>
              </a:rPr>
              <a:t>โดย</a:t>
            </a:r>
          </a:p>
          <a:p>
            <a:pPr lvl="1"/>
            <a:r>
              <a:rPr lang="th-TH" dirty="0">
                <a:latin typeface="+mj-lt"/>
                <a:cs typeface="Cordia New" panose="020B0304020202020204" pitchFamily="34" charset="-34"/>
              </a:rPr>
              <a:t>การเรียนรู้ที่ทำให้เห็นภาพ โดยใช้อนิเม</a:t>
            </a:r>
            <a:r>
              <a:rPr lang="th-TH" dirty="0" err="1">
                <a:latin typeface="+mj-lt"/>
                <a:cs typeface="Cordia New" panose="020B0304020202020204" pitchFamily="34" charset="-34"/>
              </a:rPr>
              <a:t>ชั่น</a:t>
            </a:r>
            <a:endParaRPr lang="th-TH" dirty="0">
              <a:latin typeface="+mj-lt"/>
              <a:cs typeface="Cordia New" panose="020B0304020202020204" pitchFamily="34" charset="-34"/>
            </a:endParaRPr>
          </a:p>
          <a:p>
            <a:r>
              <a:rPr lang="th-TH" sz="2800" dirty="0">
                <a:latin typeface="+mj-lt"/>
                <a:cs typeface="Cordia New" panose="020B0304020202020204" pitchFamily="34" charset="-34"/>
              </a:rPr>
              <a:t>เพื่อทำให้มี </a:t>
            </a:r>
            <a:r>
              <a:rPr lang="th-TH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ordia New" panose="020B0304020202020204" pitchFamily="34" charset="-34"/>
              </a:rPr>
              <a:t>“การเรียนรู้ที่ง่าย” </a:t>
            </a:r>
            <a:r>
              <a:rPr lang="th-TH" sz="2800" dirty="0">
                <a:latin typeface="+mj-lt"/>
                <a:cs typeface="Cordia New" panose="020B0304020202020204" pitchFamily="34" charset="-34"/>
              </a:rPr>
              <a:t>โดยแนวคิดที่ว่า</a:t>
            </a:r>
          </a:p>
          <a:p>
            <a:pPr lvl="1"/>
            <a:r>
              <a:rPr lang="th-TH" dirty="0">
                <a:latin typeface="+mj-lt"/>
                <a:cs typeface="Cordia New" panose="020B0304020202020204" pitchFamily="34" charset="-34"/>
              </a:rPr>
              <a:t>เกมส์จะช่วยให้ผู้เล่นลดความน่าเบื่อ และลดความกดดัน</a:t>
            </a:r>
          </a:p>
        </p:txBody>
      </p:sp>
    </p:spTree>
    <p:extLst>
      <p:ext uri="{BB962C8B-B14F-4D97-AF65-F5344CB8AC3E}">
        <p14:creationId xmlns:p14="http://schemas.microsoft.com/office/powerpoint/2010/main" val="141836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เป้าหมายของโครงงาน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h-TH" dirty="0" smtClean="0"/>
              <a:t>เกมที่ทำสามารถเพิ่มทักษะด้านโปรแกรมมิ่งได้มากกว่าเดิม</a:t>
            </a:r>
          </a:p>
          <a:p>
            <a:r>
              <a:rPr lang="th-TH" dirty="0" smtClean="0"/>
              <a:t>เกมสามารถทำให้ผู้เล่นเรียนรู้ได้ง่าย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9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งานที่เกี่ยวข้อง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D3A28D22-FDC8-4AEF-92F6-BC35F48B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เกมแนวสอน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โปรแกรมมิ่ง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xmlns="" id="{8F386A37-C3D3-420F-8599-CCAB05963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F1221B60-DC95-4E2A-8C5D-F8FD535072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B1681A41-C1E7-4C4A-82D1-581E1E0DD7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" y="1408462"/>
            <a:ext cx="2736304" cy="149612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xmlns="" id="{4CA4E491-6E34-426F-81D8-3AEDC7600E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76508"/>
            <a:ext cx="3619872" cy="170165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38839409-B464-4588-A4A4-2FDE1DC4A40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53" y="1358377"/>
            <a:ext cx="3115816" cy="16828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8FD29676-5C6E-4923-BF6A-7A2AAD9E3B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61" y="3123868"/>
            <a:ext cx="3475856" cy="160693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xmlns="" id="{373CA210-14A0-4CC9-9145-D41BE98881EF}"/>
              </a:ext>
            </a:extLst>
          </p:cNvPr>
          <p:cNvPicPr/>
          <p:nvPr/>
        </p:nvPicPr>
        <p:blipFill rotWithShape="1">
          <a:blip r:embed="rId7"/>
          <a:srcRect l="418" t="-2197" r="19281" b="2197"/>
          <a:stretch/>
        </p:blipFill>
        <p:spPr>
          <a:xfrm>
            <a:off x="5893955" y="1398806"/>
            <a:ext cx="3080320" cy="1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7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57EF2552-AC40-4124-B2DC-3CA43C29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แบบ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วางบล็อค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xmlns="" id="{71702D59-CD4C-4D53-AD20-40DC0530D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CCED59A7-100D-47C8-B995-72581FB224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490FCE0F-4A7A-43E8-8AD4-316FEA4E75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655"/>
            <a:ext cx="4691472" cy="345948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7D70855A-5A50-4542-A57E-AF092F02C1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72" y="1557146"/>
            <a:ext cx="4517740" cy="3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3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3748</TotalTime>
  <Words>671</Words>
  <Application>Microsoft Office PowerPoint</Application>
  <PresentationFormat>On-screen Show (16:9)</PresentationFormat>
  <Paragraphs>218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Angsana New</vt:lpstr>
      <vt:lpstr>Kanit</vt:lpstr>
      <vt:lpstr>TH SarabunPSK</vt:lpstr>
      <vt:lpstr>Arial</vt:lpstr>
      <vt:lpstr>Cordia New</vt:lpstr>
      <vt:lpstr>Office Theme</vt:lpstr>
      <vt:lpstr>เกมส์เพื่อฝึกทักษะความคิดเชิงโปรแกรมมิ่ง</vt:lpstr>
      <vt:lpstr>PowerPoint Presentation</vt:lpstr>
      <vt:lpstr>ที่มาและปัญหา</vt:lpstr>
      <vt:lpstr>เรียน + ความสุข = การเรียนรู้อย่างมีประสิทธิภาพ</vt:lpstr>
      <vt:lpstr>แนวคิดและวิธีการแก้ปัญหา</vt:lpstr>
      <vt:lpstr>เป้าหมายของโครงงาน</vt:lpstr>
      <vt:lpstr>งานที่เกี่ยวข้อง</vt:lpstr>
      <vt:lpstr>เกมแนวสอนโปรแกรมมิ่ง</vt:lpstr>
      <vt:lpstr>1. แบบวางบล็อค</vt:lpstr>
      <vt:lpstr>2. แบบวางรูปภาพ</vt:lpstr>
      <vt:lpstr>3. แบบพิมพ์</vt:lpstr>
      <vt:lpstr>ตารางเปรียบเทียบ</vt:lpstr>
      <vt:lpstr>รายละเอียดของการพัฒนา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ขอบเขตของโครงงาน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Darkon</dc:creator>
  <cp:lastModifiedBy>Atiwitch Muongsorn</cp:lastModifiedBy>
  <cp:revision>289</cp:revision>
  <dcterms:created xsi:type="dcterms:W3CDTF">2016-08-04T17:46:53Z</dcterms:created>
  <dcterms:modified xsi:type="dcterms:W3CDTF">2019-10-23T16:46:57Z</dcterms:modified>
</cp:coreProperties>
</file>